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6576000" cx="27432000"/>
  <p:notesSz cx="6858000" cy="9144000"/>
  <p:embeddedFontLst>
    <p:embeddedFont>
      <p:font typeface="Nunito"/>
      <p:regular r:id="rId7"/>
      <p:bold r:id="rId8"/>
      <p:italic r:id="rId9"/>
      <p:boldItalic r:id="rId10"/>
    </p:embeddedFont>
    <p:embeddedFont>
      <p:font typeface="Open Sans ExtraBold"/>
      <p:bold r:id="rId11"/>
      <p:bold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0" orient="horz"/>
        <p:guide pos="86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penSansExtraBold-bold.fntdata"/><Relationship Id="rId10" Type="http://schemas.openxmlformats.org/officeDocument/2006/relationships/font" Target="fonts/Nunito-boldItalic.fntdata"/><Relationship Id="rId12" Type="http://schemas.openxmlformats.org/officeDocument/2006/relationships/font" Target="fonts/OpenSans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Nunito-regular.fntdata"/><Relationship Id="rId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35125" y="5294756"/>
            <a:ext cx="25561800" cy="14596200"/>
          </a:xfrm>
          <a:prstGeom prst="rect">
            <a:avLst/>
          </a:prstGeom>
        </p:spPr>
        <p:txBody>
          <a:bodyPr anchorCtr="0" anchor="b" bIns="399550" lIns="399550" spcFirstLastPara="1" rIns="399550" wrap="square" tIns="399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700"/>
              <a:buNone/>
              <a:defRPr sz="227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35100" y="20153778"/>
            <a:ext cx="25561800" cy="56364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935100" y="7865778"/>
            <a:ext cx="25561800" cy="13962600"/>
          </a:xfrm>
          <a:prstGeom prst="rect">
            <a:avLst/>
          </a:prstGeom>
        </p:spPr>
        <p:txBody>
          <a:bodyPr anchorCtr="0" anchor="b" bIns="399550" lIns="399550" spcFirstLastPara="1" rIns="399550" wrap="square" tIns="399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400"/>
              <a:buNone/>
              <a:defRPr sz="52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935100" y="22415822"/>
            <a:ext cx="25561800" cy="92502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730250" lvl="0" marL="457200" algn="ctr">
              <a:spcBef>
                <a:spcPts val="0"/>
              </a:spcBef>
              <a:spcAft>
                <a:spcPts val="0"/>
              </a:spcAft>
              <a:buSzPts val="7900"/>
              <a:buChar char="●"/>
              <a:defRPr/>
            </a:lvl1pPr>
            <a:lvl2pPr indent="-615950" lvl="1" marL="914400" algn="ctr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2pPr>
            <a:lvl3pPr indent="-615950" lvl="2" marL="1371600" algn="ctr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3pPr>
            <a:lvl4pPr indent="-615950" lvl="3" marL="1828800" algn="ctr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4pPr>
            <a:lvl5pPr indent="-615950" lvl="4" marL="2286000" algn="ctr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5pPr>
            <a:lvl6pPr indent="-615950" lvl="5" marL="2743200" algn="ctr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6pPr>
            <a:lvl7pPr indent="-615950" lvl="6" marL="3200400" algn="ctr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7pPr>
            <a:lvl8pPr indent="-615950" lvl="7" marL="3657600" algn="ctr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8pPr>
            <a:lvl9pPr indent="-615950" lvl="8" marL="4114800" algn="ctr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35100" y="15294933"/>
            <a:ext cx="25561800" cy="59862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700"/>
              <a:buNone/>
              <a:defRPr sz="157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5100" y="8195378"/>
            <a:ext cx="25561800" cy="242943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730250" lvl="0" marL="457200">
              <a:spcBef>
                <a:spcPts val="0"/>
              </a:spcBef>
              <a:spcAft>
                <a:spcPts val="0"/>
              </a:spcAft>
              <a:buSzPts val="7900"/>
              <a:buChar char="●"/>
              <a:defRPr/>
            </a:lvl1pPr>
            <a:lvl2pPr indent="-615950" lvl="1" marL="9144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2pPr>
            <a:lvl3pPr indent="-615950" lvl="2" marL="13716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3pPr>
            <a:lvl4pPr indent="-615950" lvl="3" marL="1828800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4pPr>
            <a:lvl5pPr indent="-615950" lvl="4" marL="22860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5pPr>
            <a:lvl6pPr indent="-615950" lvl="5" marL="27432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6pPr>
            <a:lvl7pPr indent="-615950" lvl="6" marL="3200400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7pPr>
            <a:lvl8pPr indent="-615950" lvl="7" marL="36576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8pPr>
            <a:lvl9pPr indent="-615950" lvl="8" marL="41148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935100" y="8195378"/>
            <a:ext cx="11999700" cy="242943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615950" lvl="0" marL="457200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1pPr>
            <a:lvl2pPr indent="-558800" lvl="1" marL="9144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indent="-558800" lvl="2" marL="13716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indent="-558800" lvl="3" marL="18288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indent="-558800" lvl="4" marL="22860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indent="-558800" lvl="5" marL="27432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indent="-558800" lvl="6" marL="32004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indent="-558800" lvl="7" marL="36576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indent="-558800" lvl="8" marL="41148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4497200" y="8195378"/>
            <a:ext cx="11999700" cy="242943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615950" lvl="0" marL="457200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1pPr>
            <a:lvl2pPr indent="-558800" lvl="1" marL="9144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indent="-558800" lvl="2" marL="13716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indent="-558800" lvl="3" marL="18288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indent="-558800" lvl="4" marL="22860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indent="-558800" lvl="5" marL="27432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indent="-558800" lvl="6" marL="32004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indent="-558800" lvl="7" marL="36576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indent="-558800" lvl="8" marL="41148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935100" y="3950933"/>
            <a:ext cx="8424000" cy="5373900"/>
          </a:xfrm>
          <a:prstGeom prst="rect">
            <a:avLst/>
          </a:prstGeom>
        </p:spPr>
        <p:txBody>
          <a:bodyPr anchorCtr="0" anchor="b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935100" y="9881600"/>
            <a:ext cx="8424000" cy="226092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558800" lvl="0" marL="4572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indent="-558800" lvl="1" marL="9144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indent="-558800" lvl="2" marL="13716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indent="-558800" lvl="3" marL="18288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indent="-558800" lvl="4" marL="22860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indent="-558800" lvl="5" marL="27432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indent="-558800" lvl="6" marL="320040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indent="-558800" lvl="7" marL="365760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indent="-558800" lvl="8" marL="411480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470750" y="3201067"/>
            <a:ext cx="19103400" cy="290901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1pPr>
            <a:lvl2pPr lvl="1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2pPr>
            <a:lvl3pPr lvl="2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3pPr>
            <a:lvl4pPr lvl="3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4pPr>
            <a:lvl5pPr lvl="4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5pPr>
            <a:lvl6pPr lvl="5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6pPr>
            <a:lvl7pPr lvl="6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7pPr>
            <a:lvl8pPr lvl="7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8pPr>
            <a:lvl9pPr lvl="8">
              <a:spcBef>
                <a:spcPts val="0"/>
              </a:spcBef>
              <a:spcAft>
                <a:spcPts val="0"/>
              </a:spcAft>
              <a:buSzPts val="21000"/>
              <a:buNone/>
              <a:defRPr sz="210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3716000" y="-889"/>
            <a:ext cx="13716000" cy="36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99550" lIns="399550" spcFirstLastPara="1" rIns="399550" wrap="square" tIns="39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96500" y="8769244"/>
            <a:ext cx="12135600" cy="10540800"/>
          </a:xfrm>
          <a:prstGeom prst="rect">
            <a:avLst/>
          </a:prstGeom>
        </p:spPr>
        <p:txBody>
          <a:bodyPr anchorCtr="0" anchor="b" bIns="399550" lIns="399550" spcFirstLastPara="1" rIns="399550" wrap="square" tIns="399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96500" y="19932978"/>
            <a:ext cx="12135600" cy="8782800"/>
          </a:xfrm>
          <a:prstGeom prst="rect">
            <a:avLst/>
          </a:prstGeom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4818500" y="5148978"/>
            <a:ext cx="11511000" cy="262764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indent="-730250" lvl="0" marL="457200">
              <a:spcBef>
                <a:spcPts val="0"/>
              </a:spcBef>
              <a:spcAft>
                <a:spcPts val="0"/>
              </a:spcAft>
              <a:buSzPts val="7900"/>
              <a:buChar char="●"/>
              <a:defRPr/>
            </a:lvl1pPr>
            <a:lvl2pPr indent="-615950" lvl="1" marL="9144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2pPr>
            <a:lvl3pPr indent="-615950" lvl="2" marL="13716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3pPr>
            <a:lvl4pPr indent="-615950" lvl="3" marL="1828800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4pPr>
            <a:lvl5pPr indent="-615950" lvl="4" marL="22860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5pPr>
            <a:lvl6pPr indent="-615950" lvl="5" marL="27432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6pPr>
            <a:lvl7pPr indent="-615950" lvl="6" marL="3200400">
              <a:spcBef>
                <a:spcPts val="0"/>
              </a:spcBef>
              <a:spcAft>
                <a:spcPts val="0"/>
              </a:spcAft>
              <a:buSzPts val="6100"/>
              <a:buChar char="●"/>
              <a:defRPr/>
            </a:lvl7pPr>
            <a:lvl8pPr indent="-615950" lvl="7" marL="3657600">
              <a:spcBef>
                <a:spcPts val="0"/>
              </a:spcBef>
              <a:spcAft>
                <a:spcPts val="0"/>
              </a:spcAft>
              <a:buSzPts val="6100"/>
              <a:buChar char="○"/>
              <a:defRPr/>
            </a:lvl8pPr>
            <a:lvl9pPr indent="-615950" lvl="8" marL="4114800">
              <a:spcBef>
                <a:spcPts val="0"/>
              </a:spcBef>
              <a:spcAft>
                <a:spcPts val="0"/>
              </a:spcAft>
              <a:buSzPts val="61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935100" y="30084089"/>
            <a:ext cx="17996400" cy="43029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35100" y="3164622"/>
            <a:ext cx="25561800" cy="4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9550" lIns="399550" spcFirstLastPara="1" rIns="399550" wrap="square" tIns="399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0"/>
              <a:buNone/>
              <a:defRPr sz="1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5100" y="8195378"/>
            <a:ext cx="25561800" cy="24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9550" lIns="399550" spcFirstLastPara="1" rIns="399550" wrap="square" tIns="399550">
            <a:normAutofit/>
          </a:bodyPr>
          <a:lstStyle>
            <a:lvl1pPr indent="-730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900"/>
              <a:buChar char="●"/>
              <a:defRPr sz="7900">
                <a:solidFill>
                  <a:schemeClr val="dk2"/>
                </a:solidFill>
              </a:defRPr>
            </a:lvl1pPr>
            <a:lvl2pPr indent="-6159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○"/>
              <a:defRPr sz="6100">
                <a:solidFill>
                  <a:schemeClr val="dk2"/>
                </a:solidFill>
              </a:defRPr>
            </a:lvl2pPr>
            <a:lvl3pPr indent="-6159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■"/>
              <a:defRPr sz="6100">
                <a:solidFill>
                  <a:schemeClr val="dk2"/>
                </a:solidFill>
              </a:defRPr>
            </a:lvl3pPr>
            <a:lvl4pPr indent="-6159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●"/>
              <a:defRPr sz="6100">
                <a:solidFill>
                  <a:schemeClr val="dk2"/>
                </a:solidFill>
              </a:defRPr>
            </a:lvl4pPr>
            <a:lvl5pPr indent="-6159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○"/>
              <a:defRPr sz="6100">
                <a:solidFill>
                  <a:schemeClr val="dk2"/>
                </a:solidFill>
              </a:defRPr>
            </a:lvl5pPr>
            <a:lvl6pPr indent="-6159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■"/>
              <a:defRPr sz="6100">
                <a:solidFill>
                  <a:schemeClr val="dk2"/>
                </a:solidFill>
              </a:defRPr>
            </a:lvl6pPr>
            <a:lvl7pPr indent="-6159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●"/>
              <a:defRPr sz="6100">
                <a:solidFill>
                  <a:schemeClr val="dk2"/>
                </a:solidFill>
              </a:defRPr>
            </a:lvl7pPr>
            <a:lvl8pPr indent="-6159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○"/>
              <a:defRPr sz="6100">
                <a:solidFill>
                  <a:schemeClr val="dk2"/>
                </a:solidFill>
              </a:defRPr>
            </a:lvl8pPr>
            <a:lvl9pPr indent="-6159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100"/>
              <a:buChar char="■"/>
              <a:defRPr sz="6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5417373" y="33160653"/>
            <a:ext cx="16461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50" lIns="399550" spcFirstLastPara="1" rIns="399550" wrap="square" tIns="399550">
            <a:normAutofit/>
          </a:bodyPr>
          <a:lstStyle>
            <a:lvl1pPr lvl="0" algn="r">
              <a:buNone/>
              <a:defRPr sz="4400">
                <a:solidFill>
                  <a:schemeClr val="dk2"/>
                </a:solidFill>
              </a:defRPr>
            </a:lvl1pPr>
            <a:lvl2pPr lvl="1" algn="r">
              <a:buNone/>
              <a:defRPr sz="4400">
                <a:solidFill>
                  <a:schemeClr val="dk2"/>
                </a:solidFill>
              </a:defRPr>
            </a:lvl2pPr>
            <a:lvl3pPr lvl="2" algn="r">
              <a:buNone/>
              <a:defRPr sz="4400">
                <a:solidFill>
                  <a:schemeClr val="dk2"/>
                </a:solidFill>
              </a:defRPr>
            </a:lvl3pPr>
            <a:lvl4pPr lvl="3" algn="r">
              <a:buNone/>
              <a:defRPr sz="4400">
                <a:solidFill>
                  <a:schemeClr val="dk2"/>
                </a:solidFill>
              </a:defRPr>
            </a:lvl4pPr>
            <a:lvl5pPr lvl="4" algn="r">
              <a:buNone/>
              <a:defRPr sz="4400">
                <a:solidFill>
                  <a:schemeClr val="dk2"/>
                </a:solidFill>
              </a:defRPr>
            </a:lvl5pPr>
            <a:lvl6pPr lvl="5" algn="r">
              <a:buNone/>
              <a:defRPr sz="4400">
                <a:solidFill>
                  <a:schemeClr val="dk2"/>
                </a:solidFill>
              </a:defRPr>
            </a:lvl6pPr>
            <a:lvl7pPr lvl="6" algn="r">
              <a:buNone/>
              <a:defRPr sz="4400">
                <a:solidFill>
                  <a:schemeClr val="dk2"/>
                </a:solidFill>
              </a:defRPr>
            </a:lvl7pPr>
            <a:lvl8pPr lvl="7" algn="r">
              <a:buNone/>
              <a:defRPr sz="4400">
                <a:solidFill>
                  <a:schemeClr val="dk2"/>
                </a:solidFill>
              </a:defRPr>
            </a:lvl8pPr>
            <a:lvl9pPr lvl="8" algn="r">
              <a:buNone/>
              <a:defRPr sz="4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5.png"/><Relationship Id="rId13" Type="http://schemas.openxmlformats.org/officeDocument/2006/relationships/image" Target="../media/image2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Relationship Id="rId15" Type="http://schemas.openxmlformats.org/officeDocument/2006/relationships/image" Target="../media/image9.jpg"/><Relationship Id="rId14" Type="http://schemas.openxmlformats.org/officeDocument/2006/relationships/image" Target="../media/image6.png"/><Relationship Id="rId17" Type="http://schemas.openxmlformats.org/officeDocument/2006/relationships/image" Target="../media/image7.png"/><Relationship Id="rId16" Type="http://schemas.openxmlformats.org/officeDocument/2006/relationships/image" Target="../media/image3.jp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hyperlink" Target="https://fightin-aggies.herokuap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4592175" y="27864578"/>
            <a:ext cx="11996700" cy="7934700"/>
          </a:xfrm>
          <a:prstGeom prst="roundRect">
            <a:avLst>
              <a:gd fmla="val 2655" name="adj"/>
            </a:avLst>
          </a:prstGeom>
          <a:solidFill>
            <a:schemeClr val="lt2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82600" lvl="0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Taking the time on initial planning limits miscommunication &amp; debugging</a:t>
            </a:r>
            <a:endParaRPr sz="4000">
              <a:solidFill>
                <a:schemeClr val="dk1"/>
              </a:solidFill>
            </a:endParaRPr>
          </a:p>
          <a:p>
            <a:pPr indent="-482600" lvl="0" marL="85725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Embracing Test-Driven Development makes development much more sustainable &amp; consistent</a:t>
            </a:r>
            <a:endParaRPr sz="4000">
              <a:solidFill>
                <a:schemeClr val="dk1"/>
              </a:solidFill>
            </a:endParaRPr>
          </a:p>
          <a:p>
            <a:pPr indent="-482600" lvl="0" marL="857250" marR="81135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Learned the expectations of Product Owner and Scrum Master roles</a:t>
            </a:r>
            <a:endParaRPr sz="4000">
              <a:solidFill>
                <a:schemeClr val="dk1"/>
              </a:solidFill>
            </a:endParaRPr>
          </a:p>
          <a:p>
            <a:pPr indent="-482600" lvl="0" marL="85725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Struggles with Ruby On Rails led to use </a:t>
            </a:r>
            <a:endParaRPr sz="4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of Cloud9 for easier deployment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2134425" y="85125"/>
            <a:ext cx="441000" cy="250953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441000" cy="365760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rot="-5400000">
            <a:off x="11839650" y="-11839550"/>
            <a:ext cx="3735600" cy="274149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75" y="599027"/>
            <a:ext cx="3324549" cy="262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0383" y="33772063"/>
            <a:ext cx="2882401" cy="239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50" y="22350202"/>
            <a:ext cx="2882400" cy="258237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26991050" y="0"/>
            <a:ext cx="441000" cy="365760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-5400000">
            <a:off x="13512475" y="22665000"/>
            <a:ext cx="407100" cy="27414900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-12709150" y="237525"/>
            <a:ext cx="112503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D3B4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poster/slide(s) should introduce </a:t>
            </a:r>
            <a:endParaRPr sz="4000">
              <a:solidFill>
                <a:srgbClr val="2D3B4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82600" lvl="0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2D3B45"/>
              </a:buClr>
              <a:buSzPts val="4000"/>
              <a:buFont typeface="Courier New"/>
              <a:buChar char="●"/>
            </a:pPr>
            <a:r>
              <a:rPr lang="en" sz="4000">
                <a:solidFill>
                  <a:srgbClr val="2D3B4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your application</a:t>
            </a:r>
            <a:endParaRPr sz="4000">
              <a:solidFill>
                <a:srgbClr val="2D3B4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82600" lvl="0" marL="9144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2D3B45"/>
              </a:buClr>
              <a:buSzPts val="4000"/>
              <a:buFont typeface="Courier New"/>
              <a:buChar char="●"/>
            </a:pPr>
            <a:r>
              <a:rPr lang="en" sz="4000">
                <a:solidFill>
                  <a:srgbClr val="2D3B4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your design</a:t>
            </a:r>
            <a:endParaRPr sz="4000">
              <a:solidFill>
                <a:srgbClr val="2D3B4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82600" lvl="0" marL="914400" rtl="0" algn="l">
              <a:lnSpc>
                <a:spcPct val="100000"/>
              </a:lnSpc>
              <a:spcBef>
                <a:spcPts val="2300"/>
              </a:spcBef>
              <a:spcAft>
                <a:spcPts val="2300"/>
              </a:spcAft>
              <a:buClr>
                <a:srgbClr val="2D3B45"/>
              </a:buClr>
              <a:buSzPts val="4000"/>
              <a:buFont typeface="Courier New"/>
              <a:buChar char="●"/>
            </a:pPr>
            <a:r>
              <a:rPr lang="en" sz="4000">
                <a:solidFill>
                  <a:srgbClr val="2D3B4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challenges and lessons you have learned about the software engineering process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-13588425" y="25180500"/>
            <a:ext cx="886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300"/>
              </a:spcAft>
              <a:buNone/>
            </a:pPr>
            <a:r>
              <a:rPr b="1" lang="en" sz="4000">
                <a:solidFill>
                  <a:srgbClr val="2D3B4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Misc. logos &amp; assets</a:t>
            </a:r>
            <a:endParaRPr b="1"/>
          </a:p>
        </p:txBody>
      </p:sp>
      <p:sp>
        <p:nvSpPr>
          <p:cNvPr id="65" name="Google Shape;65;p13"/>
          <p:cNvSpPr/>
          <p:nvPr/>
        </p:nvSpPr>
        <p:spPr>
          <a:xfrm>
            <a:off x="360907" y="6555052"/>
            <a:ext cx="119967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</a:t>
            </a:r>
            <a:endParaRPr sz="55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12357600" y="3681625"/>
            <a:ext cx="147096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Design</a:t>
            </a:r>
            <a:endParaRPr sz="55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83" y="645214"/>
            <a:ext cx="2685724" cy="26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886688" y="599025"/>
            <a:ext cx="195435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Fightin’ Aggies Platform</a:t>
            </a:r>
            <a:endParaRPr sz="70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chemeClr val="lt1"/>
                </a:solidFill>
              </a:rPr>
              <a:t>Player/Team Performance Reviewing Tool</a:t>
            </a:r>
            <a:endParaRPr b="1" i="1"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Jesse Phipps, Pedro Henrique Villar de Figueiredo, Ryan Kafka, Siddhant Thakur, and Xintong Wu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7">
            <a:alphaModFix/>
          </a:blip>
          <a:srcRect b="10071" l="0" r="0" t="10877"/>
          <a:stretch/>
        </p:blipFill>
        <p:spPr>
          <a:xfrm>
            <a:off x="23515690" y="502850"/>
            <a:ext cx="3446210" cy="27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20633300" y="502850"/>
            <a:ext cx="28824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CSCE-606.600 </a:t>
            </a:r>
            <a:endParaRPr b="1"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Fall 2022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324375" y="24932575"/>
            <a:ext cx="268191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Challenges &amp; Lessons</a:t>
            </a:r>
            <a:endParaRPr sz="55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14592175" y="26758503"/>
            <a:ext cx="119967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Lessons</a:t>
            </a:r>
            <a:endParaRPr sz="55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675226" y="8220950"/>
            <a:ext cx="11250300" cy="6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➢"/>
            </a:pPr>
            <a:r>
              <a:rPr b="1" lang="en" sz="3300"/>
              <a:t>Client:</a:t>
            </a:r>
            <a:r>
              <a:rPr lang="en" sz="3300"/>
              <a:t> The Texas A&amp;M Football Team</a:t>
            </a:r>
            <a:endParaRPr sz="3300"/>
          </a:p>
          <a:p>
            <a:pPr indent="-438150" lvl="0" marL="457200" rtl="0" algn="l">
              <a:spcBef>
                <a:spcPts val="1500"/>
              </a:spcBef>
              <a:spcAft>
                <a:spcPts val="0"/>
              </a:spcAft>
              <a:buSzPts val="3300"/>
              <a:buChar char="➢"/>
            </a:pPr>
            <a:r>
              <a:rPr b="1" lang="en" sz="3300"/>
              <a:t>Objective</a:t>
            </a:r>
            <a:r>
              <a:rPr b="1" lang="en" sz="3300"/>
              <a:t>:</a:t>
            </a:r>
            <a:r>
              <a:rPr lang="en" sz="3300"/>
              <a:t> </a:t>
            </a:r>
            <a:endParaRPr sz="3300"/>
          </a:p>
          <a:p>
            <a:pPr indent="-438150" lvl="1" marL="914400" rtl="0" algn="l">
              <a:spcBef>
                <a:spcPts val="1500"/>
              </a:spcBef>
              <a:spcAft>
                <a:spcPts val="0"/>
              </a:spcAft>
              <a:buSzPts val="3300"/>
              <a:buChar char="○"/>
            </a:pPr>
            <a:r>
              <a:rPr lang="en" sz="3300"/>
              <a:t>Consolidate data captured from Texas A&amp;M Football games/practices </a:t>
            </a:r>
            <a:endParaRPr sz="3300"/>
          </a:p>
          <a:p>
            <a:pPr indent="-438150" lvl="0" marL="457200" rtl="0" algn="l">
              <a:spcBef>
                <a:spcPts val="1500"/>
              </a:spcBef>
              <a:spcAft>
                <a:spcPts val="0"/>
              </a:spcAft>
              <a:buSzPts val="3300"/>
              <a:buChar char="➢"/>
            </a:pPr>
            <a:r>
              <a:rPr b="1" lang="en" sz="3300"/>
              <a:t>Solution:</a:t>
            </a:r>
            <a:endParaRPr b="1" sz="3300"/>
          </a:p>
          <a:p>
            <a:pPr indent="-438150" lvl="1" marL="914400" rtl="0" algn="l">
              <a:spcBef>
                <a:spcPts val="1500"/>
              </a:spcBef>
              <a:spcAft>
                <a:spcPts val="0"/>
              </a:spcAft>
              <a:buSzPts val="3300"/>
              <a:buChar char="○"/>
            </a:pPr>
            <a:r>
              <a:rPr lang="en" sz="3300"/>
              <a:t>Develop a web-based platform that _____</a:t>
            </a:r>
            <a:endParaRPr sz="3300"/>
          </a:p>
          <a:p>
            <a:pPr indent="-438150" lvl="1" marL="914400" rtl="0" algn="l">
              <a:spcBef>
                <a:spcPts val="1500"/>
              </a:spcBef>
              <a:spcAft>
                <a:spcPts val="0"/>
              </a:spcAft>
              <a:buSzPts val="3300"/>
              <a:buChar char="○"/>
            </a:pPr>
            <a:r>
              <a:rPr lang="en" sz="3300"/>
              <a:t>Derive performance ratings for individual players</a:t>
            </a:r>
            <a:endParaRPr sz="3300"/>
          </a:p>
          <a:p>
            <a:pPr indent="-438150" lvl="1" marL="914400" rtl="0" algn="l">
              <a:spcBef>
                <a:spcPts val="1500"/>
              </a:spcBef>
              <a:spcAft>
                <a:spcPts val="0"/>
              </a:spcAft>
              <a:buSzPts val="3300"/>
              <a:buChar char="○"/>
            </a:pPr>
            <a:r>
              <a:rPr lang="en" sz="3300"/>
              <a:t>Provide access to player performance ratings</a:t>
            </a:r>
            <a:endParaRPr sz="33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74" name="Google Shape;74;p13"/>
          <p:cNvSpPr txBox="1"/>
          <p:nvPr/>
        </p:nvSpPr>
        <p:spPr>
          <a:xfrm>
            <a:off x="13068950" y="5348675"/>
            <a:ext cx="13572900" cy="17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Simple two-page frontend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b="1" lang="en" sz="4000">
                <a:solidFill>
                  <a:schemeClr val="dk1"/>
                </a:solidFill>
              </a:rPr>
              <a:t>Log-In Page</a:t>
            </a:r>
            <a:r>
              <a:rPr lang="en" sz="4000">
                <a:solidFill>
                  <a:schemeClr val="dk1"/>
                </a:solidFill>
              </a:rPr>
              <a:t>: </a:t>
            </a:r>
            <a:endParaRPr sz="40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b="1" lang="en" sz="4000">
                <a:solidFill>
                  <a:schemeClr val="dk1"/>
                </a:solidFill>
              </a:rPr>
              <a:t>Dashboard</a:t>
            </a:r>
            <a:r>
              <a:rPr lang="en" sz="4000">
                <a:solidFill>
                  <a:schemeClr val="dk1"/>
                </a:solidFill>
              </a:rPr>
              <a:t>: </a:t>
            </a:r>
            <a:endParaRPr sz="4000">
              <a:solidFill>
                <a:schemeClr val="dk1"/>
              </a:solidFill>
            </a:endParaRPr>
          </a:p>
          <a:p>
            <a:pPr indent="-4826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■"/>
            </a:pPr>
            <a:r>
              <a:rPr lang="en" sz="4000">
                <a:solidFill>
                  <a:schemeClr val="dk1"/>
                </a:solidFill>
              </a:rPr>
              <a:t>home page holding all user-desired functionality 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Created a Black-box API 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" sz="4000">
                <a:solidFill>
                  <a:schemeClr val="dk1"/>
                </a:solidFill>
              </a:rPr>
              <a:t>Generates results for hundreds of plays per upload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918275" y="26829700"/>
            <a:ext cx="13197300" cy="8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Original project description was geared towards building a machine learning model</a:t>
            </a:r>
            <a:endParaRPr sz="4000">
              <a:solidFill>
                <a:schemeClr val="dk1"/>
              </a:solidFill>
            </a:endParaRPr>
          </a:p>
          <a:p>
            <a:pPr indent="-482600" lvl="1" marL="10287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" sz="4000">
                <a:solidFill>
                  <a:schemeClr val="dk1"/>
                </a:solidFill>
              </a:rPr>
              <a:t>inconsistent with expectations of the class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We could not secure clearance to the </a:t>
            </a:r>
            <a:r>
              <a:rPr lang="en" sz="4000">
                <a:solidFill>
                  <a:schemeClr val="dk1"/>
                </a:solidFill>
              </a:rPr>
              <a:t>necessary data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Our client was hard to reach</a:t>
            </a:r>
            <a:endParaRPr sz="4000">
              <a:solidFill>
                <a:schemeClr val="dk1"/>
              </a:solidFill>
            </a:endParaRPr>
          </a:p>
          <a:p>
            <a:pPr indent="-482600" lvl="1" marL="10287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" sz="4000">
                <a:solidFill>
                  <a:schemeClr val="dk1"/>
                </a:solidFill>
              </a:rPr>
              <a:t>eventually stepped away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Lack of real data 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Integration efforts chewed through unexpected amounts of time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4000"/>
              <a:buChar char="➢"/>
            </a:pPr>
            <a:r>
              <a:rPr lang="en" sz="4000">
                <a:solidFill>
                  <a:schemeClr val="dk1"/>
                </a:solidFill>
              </a:rPr>
              <a:t>Deployment issues with Ruby on Rails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617100" y="5304600"/>
            <a:ext cx="11361300" cy="928200"/>
          </a:xfrm>
          <a:prstGeom prst="rect">
            <a:avLst/>
          </a:prstGeom>
          <a:solidFill>
            <a:srgbClr val="0064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38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https://fightin-aggies.herokuapp.com/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324375" y="3681625"/>
            <a:ext cx="119967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Link to Web Application</a:t>
            </a:r>
            <a:endParaRPr sz="55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9">
            <a:alphaModFix/>
          </a:blip>
          <a:srcRect b="32088" l="2171" r="2171" t="0"/>
          <a:stretch/>
        </p:blipFill>
        <p:spPr>
          <a:xfrm>
            <a:off x="15401975" y="7156850"/>
            <a:ext cx="8528901" cy="3595676"/>
          </a:xfrm>
          <a:prstGeom prst="rect">
            <a:avLst/>
          </a:prstGeom>
          <a:noFill/>
          <a:ln cap="flat" cmpd="sng" w="1143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3223950" y="30969550"/>
            <a:ext cx="7800776" cy="145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112872" y="12906053"/>
            <a:ext cx="2251877" cy="23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12">
            <a:alphaModFix/>
          </a:blip>
          <a:srcRect b="7158" l="0" r="0" t="0"/>
          <a:stretch/>
        </p:blipFill>
        <p:spPr>
          <a:xfrm>
            <a:off x="14621671" y="12818950"/>
            <a:ext cx="8528901" cy="4747951"/>
          </a:xfrm>
          <a:prstGeom prst="rect">
            <a:avLst/>
          </a:prstGeom>
          <a:noFill/>
          <a:ln cap="flat" cmpd="sng" w="1143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069650" y="16005750"/>
            <a:ext cx="7404974" cy="4414800"/>
          </a:xfrm>
          <a:prstGeom prst="rect">
            <a:avLst/>
          </a:prstGeom>
          <a:noFill/>
          <a:ln cap="flat" cmpd="sng" w="1143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8403600" y="8220949"/>
            <a:ext cx="18024300" cy="135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/>
        </p:nvSpPr>
        <p:spPr>
          <a:xfrm>
            <a:off x="28890850" y="2070550"/>
            <a:ext cx="10716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➢"/>
            </a:pPr>
            <a:r>
              <a:rPr lang="en" sz="3000">
                <a:solidFill>
                  <a:schemeClr val="dk1"/>
                </a:solidFill>
              </a:rPr>
              <a:t>Simple buttons used to access various functions</a:t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➢"/>
            </a:pPr>
            <a:r>
              <a:rPr lang="en" sz="3000">
                <a:solidFill>
                  <a:schemeClr val="dk1"/>
                </a:solidFill>
              </a:rPr>
              <a:t>Controllers connect the models to the frontend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➢"/>
            </a:pPr>
            <a:r>
              <a:rPr lang="en" sz="3000">
                <a:solidFill>
                  <a:schemeClr val="dk1"/>
                </a:solidFill>
              </a:rPr>
              <a:t>Talk about fact that the dashboard is programmable, 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" sz="3000">
                <a:solidFill>
                  <a:schemeClr val="dk1"/>
                </a:solidFill>
              </a:rPr>
              <a:t>Based on the back-end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JSON based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" sz="3000">
                <a:solidFill>
                  <a:schemeClr val="dk1"/>
                </a:solidFill>
              </a:rPr>
              <a:t>Dynamic</a:t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324382" y="13984540"/>
            <a:ext cx="11996700" cy="1308300"/>
          </a:xfrm>
          <a:prstGeom prst="roundRect">
            <a:avLst>
              <a:gd fmla="val 16667" name="adj"/>
            </a:avLst>
          </a:prstGeom>
          <a:solidFill>
            <a:srgbClr val="500000"/>
          </a:solidFill>
          <a:ln cap="flat" cmpd="sng" w="228600">
            <a:solidFill>
              <a:srgbClr val="732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Architecture</a:t>
            </a:r>
            <a:endParaRPr sz="55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15">
            <a:alphaModFix/>
          </a:blip>
          <a:srcRect b="10916" l="5386" r="18102" t="16880"/>
          <a:stretch/>
        </p:blipFill>
        <p:spPr>
          <a:xfrm>
            <a:off x="675225" y="15762100"/>
            <a:ext cx="8528899" cy="603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16">
            <a:alphaModFix/>
          </a:blip>
          <a:srcRect b="25852" l="6057" r="5766" t="17053"/>
          <a:stretch/>
        </p:blipFill>
        <p:spPr>
          <a:xfrm>
            <a:off x="4387064" y="20839688"/>
            <a:ext cx="7404974" cy="35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17">
            <a:alphaModFix/>
          </a:blip>
          <a:srcRect b="62428" l="9885" r="16286" t="14447"/>
          <a:stretch/>
        </p:blipFill>
        <p:spPr>
          <a:xfrm>
            <a:off x="14864125" y="22241013"/>
            <a:ext cx="9993773" cy="23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